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25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98"/>
  </p:normalViewPr>
  <p:slideViewPr>
    <p:cSldViewPr snapToGrid="0">
      <p:cViewPr varScale="1">
        <p:scale>
          <a:sx n="118" d="100"/>
          <a:sy n="118" d="100"/>
        </p:scale>
        <p:origin x="2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A770-3F16-0F92-3A05-355AAC22F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3E7C6-BD04-B141-0042-405727B3C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7FD1D-9BE2-6658-3190-85FBC83E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9ABCB-1B81-B3BD-DAB0-5D9AAA6D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7BA7D-0E43-40B4-5721-77CA93AD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0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4829D-9C70-8C6C-D4F6-92720E133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221E8-E0AC-91C5-357A-CCF31E504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8E9B3-BE05-16B8-2BF2-52F19899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8D2CC-BDBD-15C4-3949-0E5A4A3FF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BF3EA-8F4C-C1C7-EA88-FAA432E9C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4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A824-D559-3B68-ED04-F51176CE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41CFE-11AD-26EB-5536-143C6BD6E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120F6-56FB-BBFA-BEC7-553FF506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ABF65-5239-F9CD-CA65-29D79FD3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C2B7B-C9CD-4DB7-2444-83B9D5D13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B2DB-BB66-BDC9-65CA-393441E2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A390-8CB8-11CA-C839-7F9C05BAF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24B7C-1D4D-FF13-5BD9-2F9784727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32072-B6CF-9187-7F73-67990ED2A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32F53-DE3A-AC1B-AEB0-C0F266B4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C8ED7-7DBA-FF5F-7F7F-FCBDE6C7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6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AC63-AA52-FFCC-F87D-DE5BE8715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06BAD-60C3-787F-3CDC-6AD79EEA1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7B1F87-2D52-CFF2-18F8-46DDB0961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3265FF-4C57-C78A-2D3F-1C6BA8F19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BB753-2C4D-E2B2-1D74-106DC695D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FFA1-9F00-42D1-4BD6-5E300F125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D50BFE-7398-7F13-5C51-4E79FC81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6D462E-C0EC-5BB4-DC4E-8D956A13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6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5882-89A5-9E04-3DD5-F5191238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60BF7-8BD0-E13A-5FA3-2558A4B2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1EF8-D842-8E81-6A9A-A42917F8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34161F-F958-D25C-2198-E5F12385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9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A6CB8-4463-FB0F-2A81-5F42A18EC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70D7D-2621-9E0B-5303-AB667DBC3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D63F0-E969-A08D-EBFD-870E8EA57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6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A01A-CD0E-8CB4-EB83-181D92AA7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291B9-C05A-BDBE-5295-FB7EA85CE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E4585-42D9-B535-9959-F427A58A6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EDF34-C81B-AD82-3C8D-69753982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F0469-6F3D-C559-1538-BD835E54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838B8-0148-D8B3-7007-3B02C874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7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99A0-CBD2-23BF-1099-2FAA6AC23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84A78F-9DEF-C4B5-50A6-0683BB245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A75BE-E597-FC66-6824-7D1AA86F8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B80B7-D625-E012-B175-AC25EEC1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92BD6-41D1-2ADB-3CE0-A31039E13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0E3B18-A2E8-DA31-3C51-482013A3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3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52D1-CA11-B7EA-3C83-DB292EC06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FF1BD-556F-930B-9A9A-1E03B20FF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98B10-6236-32A5-5AD9-41BC71A1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6A3F7-F734-1B45-73A9-12B5E089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EFF0F-A01F-E36A-058F-5187C737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08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7050EA-1531-649A-8A79-19995CBA5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7D02C-001B-5238-D675-341CAB8EA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B6A08-9A29-35A5-6BAB-474485D8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BB0B1-548B-CE7C-49CC-CA165FAF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28133-15C3-7553-6BBA-8E7A8DBCF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13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72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FB51E-114B-71D2-4859-005E3AFF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A37F3-F567-B727-2641-24EB524CC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8E7F1-607C-C18E-9EAF-57B7431DC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BE059-09E6-5C46-9F54-729ECBA3D668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33655-3892-6864-650C-0F90EF675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5444E-64F1-E5BD-CC66-AD4A0617F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229BD5-6762-E646-816E-423311F8F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7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C696B-7422-7E2B-DD4F-73A377CC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A23E7049-D324-0BCE-C035-2CF9AC0B3E9D}"/>
              </a:ext>
            </a:extLst>
          </p:cNvPr>
          <p:cNvGrpSpPr/>
          <p:nvPr/>
        </p:nvGrpSpPr>
        <p:grpSpPr>
          <a:xfrm>
            <a:off x="2938335" y="5130143"/>
            <a:ext cx="6338259" cy="1231220"/>
            <a:chOff x="2983840" y="2295848"/>
            <a:chExt cx="2338942" cy="1789620"/>
          </a:xfrm>
        </p:grpSpPr>
        <p:sp>
          <p:nvSpPr>
            <p:cNvPr id="88" name="Freeform 171">
              <a:extLst>
                <a:ext uri="{FF2B5EF4-FFF2-40B4-BE49-F238E27FC236}">
                  <a16:creationId xmlns:a16="http://schemas.microsoft.com/office/drawing/2014/main" id="{394CF1DF-8837-EB4C-9A8B-38570EB2A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840" y="2295848"/>
              <a:ext cx="2338933" cy="1789620"/>
            </a:xfrm>
            <a:custGeom>
              <a:avLst/>
              <a:gdLst>
                <a:gd name="T0" fmla="*/ 6579 w 6690"/>
                <a:gd name="T1" fmla="*/ 2932 h 2933"/>
                <a:gd name="T2" fmla="*/ 110 w 6690"/>
                <a:gd name="T3" fmla="*/ 2932 h 2933"/>
                <a:gd name="T4" fmla="*/ 110 w 6690"/>
                <a:gd name="T5" fmla="*/ 2932 h 2933"/>
                <a:gd name="T6" fmla="*/ 0 w 6690"/>
                <a:gd name="T7" fmla="*/ 2823 h 2933"/>
                <a:gd name="T8" fmla="*/ 0 w 6690"/>
                <a:gd name="T9" fmla="*/ 110 h 2933"/>
                <a:gd name="T10" fmla="*/ 0 w 6690"/>
                <a:gd name="T11" fmla="*/ 110 h 2933"/>
                <a:gd name="T12" fmla="*/ 110 w 6690"/>
                <a:gd name="T13" fmla="*/ 0 h 2933"/>
                <a:gd name="T14" fmla="*/ 6579 w 6690"/>
                <a:gd name="T15" fmla="*/ 0 h 2933"/>
                <a:gd name="T16" fmla="*/ 6579 w 6690"/>
                <a:gd name="T17" fmla="*/ 0 h 2933"/>
                <a:gd name="T18" fmla="*/ 6689 w 6690"/>
                <a:gd name="T19" fmla="*/ 110 h 2933"/>
                <a:gd name="T20" fmla="*/ 6689 w 6690"/>
                <a:gd name="T21" fmla="*/ 2823 h 2933"/>
                <a:gd name="T22" fmla="*/ 6689 w 6690"/>
                <a:gd name="T23" fmla="*/ 2823 h 2933"/>
                <a:gd name="T24" fmla="*/ 6579 w 6690"/>
                <a:gd name="T25" fmla="*/ 2932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90" h="2933">
                  <a:moveTo>
                    <a:pt x="6579" y="2932"/>
                  </a:moveTo>
                  <a:lnTo>
                    <a:pt x="110" y="2932"/>
                  </a:lnTo>
                  <a:lnTo>
                    <a:pt x="110" y="2932"/>
                  </a:lnTo>
                  <a:cubicBezTo>
                    <a:pt x="50" y="2932"/>
                    <a:pt x="0" y="2883"/>
                    <a:pt x="0" y="2823"/>
                  </a:cubicBezTo>
                  <a:lnTo>
                    <a:pt x="0" y="110"/>
                  </a:lnTo>
                  <a:lnTo>
                    <a:pt x="0" y="110"/>
                  </a:lnTo>
                  <a:cubicBezTo>
                    <a:pt x="0" y="50"/>
                    <a:pt x="50" y="0"/>
                    <a:pt x="110" y="0"/>
                  </a:cubicBezTo>
                  <a:lnTo>
                    <a:pt x="6579" y="0"/>
                  </a:lnTo>
                  <a:lnTo>
                    <a:pt x="6579" y="0"/>
                  </a:lnTo>
                  <a:cubicBezTo>
                    <a:pt x="6640" y="0"/>
                    <a:pt x="6689" y="50"/>
                    <a:pt x="6689" y="110"/>
                  </a:cubicBezTo>
                  <a:lnTo>
                    <a:pt x="6689" y="2823"/>
                  </a:lnTo>
                  <a:lnTo>
                    <a:pt x="6689" y="2823"/>
                  </a:lnTo>
                  <a:cubicBezTo>
                    <a:pt x="6689" y="2883"/>
                    <a:pt x="6640" y="2932"/>
                    <a:pt x="6579" y="2932"/>
                  </a:cubicBezTo>
                </a:path>
              </a:pathLst>
            </a:custGeom>
            <a:solidFill>
              <a:srgbClr val="D8E1F0"/>
            </a:solidFill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algn="ctr"/>
              <a:endParaRPr lang="en-US" sz="900" dirty="0">
                <a:solidFill>
                  <a:srgbClr val="123B66"/>
                </a:solidFill>
              </a:endParaRPr>
            </a:p>
          </p:txBody>
        </p:sp>
        <p:sp>
          <p:nvSpPr>
            <p:cNvPr id="87" name="Freeform 171">
              <a:extLst>
                <a:ext uri="{FF2B5EF4-FFF2-40B4-BE49-F238E27FC236}">
                  <a16:creationId xmlns:a16="http://schemas.microsoft.com/office/drawing/2014/main" id="{5EB0A6B0-2E84-FB04-9F8B-1E55D90D0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850" y="2300006"/>
              <a:ext cx="2338932" cy="331095"/>
            </a:xfrm>
            <a:custGeom>
              <a:avLst/>
              <a:gdLst>
                <a:gd name="T0" fmla="*/ 6579 w 6690"/>
                <a:gd name="T1" fmla="*/ 2932 h 2933"/>
                <a:gd name="T2" fmla="*/ 110 w 6690"/>
                <a:gd name="T3" fmla="*/ 2932 h 2933"/>
                <a:gd name="T4" fmla="*/ 110 w 6690"/>
                <a:gd name="T5" fmla="*/ 2932 h 2933"/>
                <a:gd name="T6" fmla="*/ 0 w 6690"/>
                <a:gd name="T7" fmla="*/ 2823 h 2933"/>
                <a:gd name="T8" fmla="*/ 0 w 6690"/>
                <a:gd name="T9" fmla="*/ 110 h 2933"/>
                <a:gd name="T10" fmla="*/ 0 w 6690"/>
                <a:gd name="T11" fmla="*/ 110 h 2933"/>
                <a:gd name="T12" fmla="*/ 110 w 6690"/>
                <a:gd name="T13" fmla="*/ 0 h 2933"/>
                <a:gd name="T14" fmla="*/ 6579 w 6690"/>
                <a:gd name="T15" fmla="*/ 0 h 2933"/>
                <a:gd name="T16" fmla="*/ 6579 w 6690"/>
                <a:gd name="T17" fmla="*/ 0 h 2933"/>
                <a:gd name="T18" fmla="*/ 6689 w 6690"/>
                <a:gd name="T19" fmla="*/ 110 h 2933"/>
                <a:gd name="T20" fmla="*/ 6689 w 6690"/>
                <a:gd name="T21" fmla="*/ 2823 h 2933"/>
                <a:gd name="T22" fmla="*/ 6689 w 6690"/>
                <a:gd name="T23" fmla="*/ 2823 h 2933"/>
                <a:gd name="T24" fmla="*/ 6579 w 6690"/>
                <a:gd name="T25" fmla="*/ 2932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90" h="2933">
                  <a:moveTo>
                    <a:pt x="6579" y="2932"/>
                  </a:moveTo>
                  <a:lnTo>
                    <a:pt x="110" y="2932"/>
                  </a:lnTo>
                  <a:lnTo>
                    <a:pt x="110" y="2932"/>
                  </a:lnTo>
                  <a:cubicBezTo>
                    <a:pt x="50" y="2932"/>
                    <a:pt x="0" y="2883"/>
                    <a:pt x="0" y="2823"/>
                  </a:cubicBezTo>
                  <a:lnTo>
                    <a:pt x="0" y="110"/>
                  </a:lnTo>
                  <a:lnTo>
                    <a:pt x="0" y="110"/>
                  </a:lnTo>
                  <a:cubicBezTo>
                    <a:pt x="0" y="50"/>
                    <a:pt x="50" y="0"/>
                    <a:pt x="110" y="0"/>
                  </a:cubicBezTo>
                  <a:lnTo>
                    <a:pt x="6579" y="0"/>
                  </a:lnTo>
                  <a:lnTo>
                    <a:pt x="6579" y="0"/>
                  </a:lnTo>
                  <a:cubicBezTo>
                    <a:pt x="6640" y="0"/>
                    <a:pt x="6689" y="50"/>
                    <a:pt x="6689" y="110"/>
                  </a:cubicBezTo>
                  <a:lnTo>
                    <a:pt x="6689" y="2823"/>
                  </a:lnTo>
                  <a:lnTo>
                    <a:pt x="6689" y="2823"/>
                  </a:lnTo>
                  <a:cubicBezTo>
                    <a:pt x="6689" y="2883"/>
                    <a:pt x="6640" y="2932"/>
                    <a:pt x="6579" y="2932"/>
                  </a:cubicBezTo>
                </a:path>
              </a:pathLst>
            </a:custGeom>
            <a:solidFill>
              <a:srgbClr val="D8E1F0"/>
            </a:solidFill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algn="ctr"/>
              <a:r>
                <a:rPr lang="en-US" sz="1050" b="1" dirty="0">
                  <a:solidFill>
                    <a:srgbClr val="2F5597"/>
                  </a:solidFill>
                  <a:latin typeface="Univers" panose="020B0503020202020204" pitchFamily="34" charset="0"/>
                  <a:ea typeface="Lato" charset="0"/>
                  <a:cs typeface="Lato" charset="0"/>
                </a:rPr>
                <a:t>DATA BOUNDARY &amp; CONTROL</a:t>
              </a:r>
              <a:endParaRPr lang="en-US" sz="1000" b="1" dirty="0">
                <a:solidFill>
                  <a:srgbClr val="2F5597"/>
                </a:solidFill>
                <a:latin typeface="Univers" panose="020B0503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0786C5-D089-2750-F792-61F9DAC1F41E}"/>
                </a:ext>
              </a:extLst>
            </p:cNvPr>
            <p:cNvSpPr txBox="1"/>
            <p:nvPr/>
          </p:nvSpPr>
          <p:spPr>
            <a:xfrm>
              <a:off x="3035596" y="2729699"/>
              <a:ext cx="2212596" cy="1308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42875">
                <a:buFont typeface="Wingdings" panose="05000000000000000000" pitchFamily="2" charset="2"/>
                <a:buChar char="§"/>
              </a:pPr>
              <a:r>
                <a:rPr lang="en-US" sz="1050" spc="20" dirty="0">
                  <a:solidFill>
                    <a:srgbClr val="1F3B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All processing occurs within client-controlled environments (on-premise / client cloud)  </a:t>
              </a:r>
            </a:p>
            <a:p>
              <a:pPr marL="182563" indent="-142875">
                <a:buFont typeface="Wingdings" panose="05000000000000000000" pitchFamily="2" charset="2"/>
                <a:buChar char="§"/>
              </a:pPr>
              <a:r>
                <a:rPr lang="en-US" sz="1050" spc="20" dirty="0">
                  <a:solidFill>
                    <a:srgbClr val="1F3B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RPA bots operate on client-local systems or secure network environments  </a:t>
              </a:r>
            </a:p>
            <a:p>
              <a:pPr marL="182563" indent="-142875">
                <a:buFont typeface="Wingdings" panose="05000000000000000000" pitchFamily="2" charset="2"/>
                <a:buChar char="§"/>
              </a:pPr>
              <a:r>
                <a:rPr lang="en-US" sz="1050" spc="20" dirty="0">
                  <a:solidFill>
                    <a:srgbClr val="1F3B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Data is validated before ERP posting to ensure accuracy and control  </a:t>
              </a:r>
            </a:p>
            <a:p>
              <a:pPr marL="182563" indent="-142875">
                <a:buFont typeface="Wingdings" panose="05000000000000000000" pitchFamily="2" charset="2"/>
                <a:buChar char="§"/>
              </a:pPr>
              <a:r>
                <a:rPr lang="en-US" sz="1050" spc="20" dirty="0">
                  <a:solidFill>
                    <a:srgbClr val="1F3B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Exceptions are routed for human review with full audit trail  </a:t>
              </a:r>
            </a:p>
            <a:p>
              <a:pPr marL="182563" indent="-142875">
                <a:buFont typeface="Wingdings" panose="05000000000000000000" pitchFamily="2" charset="2"/>
                <a:buChar char="§"/>
              </a:pPr>
              <a:r>
                <a:rPr lang="en-US" sz="1050" spc="20" dirty="0">
                  <a:solidFill>
                    <a:srgbClr val="1F3B73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No data leaves the environment without client-defined controls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3DE92F8-9417-82AF-B691-69939A0AC54D}"/>
              </a:ext>
            </a:extLst>
          </p:cNvPr>
          <p:cNvGrpSpPr/>
          <p:nvPr/>
        </p:nvGrpSpPr>
        <p:grpSpPr>
          <a:xfrm>
            <a:off x="178466" y="0"/>
            <a:ext cx="11836268" cy="5054021"/>
            <a:chOff x="5212" y="25193"/>
            <a:chExt cx="11836268" cy="5054021"/>
          </a:xfrm>
        </p:grpSpPr>
        <p:sp>
          <p:nvSpPr>
            <p:cNvPr id="118" name="Freeform 171">
              <a:extLst>
                <a:ext uri="{FF2B5EF4-FFF2-40B4-BE49-F238E27FC236}">
                  <a16:creationId xmlns:a16="http://schemas.microsoft.com/office/drawing/2014/main" id="{2475F110-F79F-FA51-6F75-5A82BB48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2" y="340699"/>
              <a:ext cx="11836268" cy="4738515"/>
            </a:xfrm>
            <a:custGeom>
              <a:avLst/>
              <a:gdLst>
                <a:gd name="T0" fmla="*/ 6579 w 6690"/>
                <a:gd name="T1" fmla="*/ 2932 h 2933"/>
                <a:gd name="T2" fmla="*/ 110 w 6690"/>
                <a:gd name="T3" fmla="*/ 2932 h 2933"/>
                <a:gd name="T4" fmla="*/ 110 w 6690"/>
                <a:gd name="T5" fmla="*/ 2932 h 2933"/>
                <a:gd name="T6" fmla="*/ 0 w 6690"/>
                <a:gd name="T7" fmla="*/ 2823 h 2933"/>
                <a:gd name="T8" fmla="*/ 0 w 6690"/>
                <a:gd name="T9" fmla="*/ 110 h 2933"/>
                <a:gd name="T10" fmla="*/ 0 w 6690"/>
                <a:gd name="T11" fmla="*/ 110 h 2933"/>
                <a:gd name="T12" fmla="*/ 110 w 6690"/>
                <a:gd name="T13" fmla="*/ 0 h 2933"/>
                <a:gd name="T14" fmla="*/ 6579 w 6690"/>
                <a:gd name="T15" fmla="*/ 0 h 2933"/>
                <a:gd name="T16" fmla="*/ 6579 w 6690"/>
                <a:gd name="T17" fmla="*/ 0 h 2933"/>
                <a:gd name="T18" fmla="*/ 6689 w 6690"/>
                <a:gd name="T19" fmla="*/ 110 h 2933"/>
                <a:gd name="T20" fmla="*/ 6689 w 6690"/>
                <a:gd name="T21" fmla="*/ 2823 h 2933"/>
                <a:gd name="T22" fmla="*/ 6689 w 6690"/>
                <a:gd name="T23" fmla="*/ 2823 h 2933"/>
                <a:gd name="T24" fmla="*/ 6579 w 6690"/>
                <a:gd name="T25" fmla="*/ 2932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90" h="2933">
                  <a:moveTo>
                    <a:pt x="6579" y="2932"/>
                  </a:moveTo>
                  <a:lnTo>
                    <a:pt x="110" y="2932"/>
                  </a:lnTo>
                  <a:lnTo>
                    <a:pt x="110" y="2932"/>
                  </a:lnTo>
                  <a:cubicBezTo>
                    <a:pt x="50" y="2932"/>
                    <a:pt x="0" y="2883"/>
                    <a:pt x="0" y="2823"/>
                  </a:cubicBezTo>
                  <a:lnTo>
                    <a:pt x="0" y="110"/>
                  </a:lnTo>
                  <a:lnTo>
                    <a:pt x="0" y="110"/>
                  </a:lnTo>
                  <a:cubicBezTo>
                    <a:pt x="0" y="50"/>
                    <a:pt x="50" y="0"/>
                    <a:pt x="110" y="0"/>
                  </a:cubicBezTo>
                  <a:lnTo>
                    <a:pt x="6579" y="0"/>
                  </a:lnTo>
                  <a:lnTo>
                    <a:pt x="6579" y="0"/>
                  </a:lnTo>
                  <a:cubicBezTo>
                    <a:pt x="6640" y="0"/>
                    <a:pt x="6689" y="50"/>
                    <a:pt x="6689" y="110"/>
                  </a:cubicBezTo>
                  <a:lnTo>
                    <a:pt x="6689" y="2823"/>
                  </a:lnTo>
                  <a:lnTo>
                    <a:pt x="6689" y="2823"/>
                  </a:lnTo>
                  <a:cubicBezTo>
                    <a:pt x="6689" y="2883"/>
                    <a:pt x="6640" y="2932"/>
                    <a:pt x="6579" y="2932"/>
                  </a:cubicBez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algn="ctr"/>
              <a:endParaRPr lang="en-US" sz="900" dirty="0">
                <a:solidFill>
                  <a:srgbClr val="123B66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A1DD37C-BA27-AD27-FF52-F37662E51D0D}"/>
                </a:ext>
              </a:extLst>
            </p:cNvPr>
            <p:cNvGrpSpPr/>
            <p:nvPr/>
          </p:nvGrpSpPr>
          <p:grpSpPr>
            <a:xfrm>
              <a:off x="307520" y="785199"/>
              <a:ext cx="2050670" cy="1053225"/>
              <a:chOff x="2933755" y="2295848"/>
              <a:chExt cx="2389027" cy="1530898"/>
            </a:xfrm>
          </p:grpSpPr>
          <p:sp>
            <p:nvSpPr>
              <p:cNvPr id="42" name="Freeform 171">
                <a:extLst>
                  <a:ext uri="{FF2B5EF4-FFF2-40B4-BE49-F238E27FC236}">
                    <a16:creationId xmlns:a16="http://schemas.microsoft.com/office/drawing/2014/main" id="{14CC7861-A0CE-C2D0-AEDE-D9BA500A3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INPUT LAYER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43" name="Freeform 171">
                <a:extLst>
                  <a:ext uri="{FF2B5EF4-FFF2-40B4-BE49-F238E27FC236}">
                    <a16:creationId xmlns:a16="http://schemas.microsoft.com/office/drawing/2014/main" id="{5B3707EE-A03B-9C6C-AD14-FF59BC6E5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DC68A3B-0A38-6419-F157-8E15D6E10C4F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881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Emails / PDFs / Scanned 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Excel / CSV files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ERP extracts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API-based inputs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3C103B-6120-88B7-9D0B-D3D4AFF1666C}"/>
                </a:ext>
              </a:extLst>
            </p:cNvPr>
            <p:cNvGrpSpPr/>
            <p:nvPr/>
          </p:nvGrpSpPr>
          <p:grpSpPr>
            <a:xfrm>
              <a:off x="3904928" y="769116"/>
              <a:ext cx="2318945" cy="1053225"/>
              <a:chOff x="2933755" y="2295848"/>
              <a:chExt cx="2389027" cy="1530898"/>
            </a:xfrm>
          </p:grpSpPr>
          <p:sp>
            <p:nvSpPr>
              <p:cNvPr id="12" name="Freeform 171">
                <a:extLst>
                  <a:ext uri="{FF2B5EF4-FFF2-40B4-BE49-F238E27FC236}">
                    <a16:creationId xmlns:a16="http://schemas.microsoft.com/office/drawing/2014/main" id="{FB8C0170-4D72-07A6-74E8-BACA74808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DATA EXTRACTION &amp; PARSING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13" name="Freeform 171">
                <a:extLst>
                  <a:ext uri="{FF2B5EF4-FFF2-40B4-BE49-F238E27FC236}">
                    <a16:creationId xmlns:a16="http://schemas.microsoft.com/office/drawing/2014/main" id="{C8D17523-53E8-86C9-C2D6-18BBC0089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2EACBAA-FA10-EF1F-C97E-247E4916317E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838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OCR / Document AI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Structured data extraction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Initial validations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0416BA7-7CBD-9A2A-A3BC-12A299D9497C}"/>
                </a:ext>
              </a:extLst>
            </p:cNvPr>
            <p:cNvGrpSpPr/>
            <p:nvPr/>
          </p:nvGrpSpPr>
          <p:grpSpPr>
            <a:xfrm>
              <a:off x="8056575" y="785197"/>
              <a:ext cx="2050670" cy="1053225"/>
              <a:chOff x="2933755" y="2295848"/>
              <a:chExt cx="2389027" cy="1530898"/>
            </a:xfrm>
          </p:grpSpPr>
          <p:sp>
            <p:nvSpPr>
              <p:cNvPr id="56" name="Freeform 171">
                <a:extLst>
                  <a:ext uri="{FF2B5EF4-FFF2-40B4-BE49-F238E27FC236}">
                    <a16:creationId xmlns:a16="http://schemas.microsoft.com/office/drawing/2014/main" id="{6AC725E7-347C-DFD0-06D4-52BBD03E6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VALIDATION &amp; RULE ENGINE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57" name="Freeform 171">
                <a:extLst>
                  <a:ext uri="{FF2B5EF4-FFF2-40B4-BE49-F238E27FC236}">
                    <a16:creationId xmlns:a16="http://schemas.microsoft.com/office/drawing/2014/main" id="{85863FF5-5674-4B2D-238D-D594A298D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08DA27A-8428-EEF9-C2E0-C2E9DCFDC7A4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1073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Format &amp; completeness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Duplicate checks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Business rule validation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Exception identification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3B381F8-31A6-CD77-1C78-A602E9856596}"/>
                </a:ext>
              </a:extLst>
            </p:cNvPr>
            <p:cNvGrpSpPr/>
            <p:nvPr/>
          </p:nvGrpSpPr>
          <p:grpSpPr>
            <a:xfrm>
              <a:off x="6622655" y="2439139"/>
              <a:ext cx="2007670" cy="823826"/>
              <a:chOff x="2933755" y="2295848"/>
              <a:chExt cx="2389027" cy="1530898"/>
            </a:xfrm>
          </p:grpSpPr>
          <p:sp>
            <p:nvSpPr>
              <p:cNvPr id="60" name="Freeform 171">
                <a:extLst>
                  <a:ext uri="{FF2B5EF4-FFF2-40B4-BE49-F238E27FC236}">
                    <a16:creationId xmlns:a16="http://schemas.microsoft.com/office/drawing/2014/main" id="{D244F0A9-D428-E627-0F2B-DD4D486BA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EXCEPTION HANDLING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61" name="Freeform 171">
                <a:extLst>
                  <a:ext uri="{FF2B5EF4-FFF2-40B4-BE49-F238E27FC236}">
                    <a16:creationId xmlns:a16="http://schemas.microsoft.com/office/drawing/2014/main" id="{770D1EF7-6F6D-7DBF-9F3C-4F9A0381B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2FD6676-9E6C-08D6-8B52-5695C6578E65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838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Flag &amp; route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Human review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Approval workflows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6B7FB8E-7239-1F98-0650-0380F34BD1A2}"/>
                </a:ext>
              </a:extLst>
            </p:cNvPr>
            <p:cNvGrpSpPr/>
            <p:nvPr/>
          </p:nvGrpSpPr>
          <p:grpSpPr>
            <a:xfrm>
              <a:off x="9479754" y="2439138"/>
              <a:ext cx="2007670" cy="823826"/>
              <a:chOff x="2933755" y="2295848"/>
              <a:chExt cx="2389027" cy="1530898"/>
            </a:xfrm>
          </p:grpSpPr>
          <p:sp>
            <p:nvSpPr>
              <p:cNvPr id="68" name="Freeform 171">
                <a:extLst>
                  <a:ext uri="{FF2B5EF4-FFF2-40B4-BE49-F238E27FC236}">
                    <a16:creationId xmlns:a16="http://schemas.microsoft.com/office/drawing/2014/main" id="{E44EB6F6-6F4B-97D1-FF1F-0FA7979CF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AUTOMATION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69" name="Freeform 171">
                <a:extLst>
                  <a:ext uri="{FF2B5EF4-FFF2-40B4-BE49-F238E27FC236}">
                    <a16:creationId xmlns:a16="http://schemas.microsoft.com/office/drawing/2014/main" id="{CD26ADD1-BB2E-1FF5-D1B8-6144BADD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3B387A2-C98D-9224-7683-EB3EDDA57D3A}"/>
                  </a:ext>
                </a:extLst>
              </p:cNvPr>
              <p:cNvSpPr txBox="1"/>
              <p:nvPr/>
            </p:nvSpPr>
            <p:spPr>
              <a:xfrm>
                <a:off x="2933755" y="2729698"/>
                <a:ext cx="2338932" cy="1072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Bot execution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Workflow processing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Data preparation 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F29A104-E94F-52B8-7748-6230CC59B702}"/>
                </a:ext>
              </a:extLst>
            </p:cNvPr>
            <p:cNvGrpSpPr/>
            <p:nvPr/>
          </p:nvGrpSpPr>
          <p:grpSpPr>
            <a:xfrm>
              <a:off x="307520" y="3865920"/>
              <a:ext cx="2383904" cy="933482"/>
              <a:chOff x="2933755" y="2295848"/>
              <a:chExt cx="2389027" cy="1530898"/>
            </a:xfrm>
          </p:grpSpPr>
          <p:sp>
            <p:nvSpPr>
              <p:cNvPr id="72" name="Freeform 171">
                <a:extLst>
                  <a:ext uri="{FF2B5EF4-FFF2-40B4-BE49-F238E27FC236}">
                    <a16:creationId xmlns:a16="http://schemas.microsoft.com/office/drawing/2014/main" id="{F9294E71-7F17-B3D9-1390-BB30BCB9D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REPORTING &amp; OUTPUT LAYER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73" name="Freeform 171">
                <a:extLst>
                  <a:ext uri="{FF2B5EF4-FFF2-40B4-BE49-F238E27FC236}">
                    <a16:creationId xmlns:a16="http://schemas.microsoft.com/office/drawing/2014/main" id="{04D755E6-7C3A-57EE-8A52-ACE05EE94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CA765BA-11B6-24B6-CC38-3A7E4F25F114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838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MIS / Dashboards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Reconciliation reports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HQ reporting formats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35D2324-45E8-91E2-8ABB-08213E1155BF}"/>
                </a:ext>
              </a:extLst>
            </p:cNvPr>
            <p:cNvGrpSpPr/>
            <p:nvPr/>
          </p:nvGrpSpPr>
          <p:grpSpPr>
            <a:xfrm>
              <a:off x="3904928" y="3884756"/>
              <a:ext cx="2318945" cy="933482"/>
              <a:chOff x="2933755" y="2295848"/>
              <a:chExt cx="2389027" cy="1530898"/>
            </a:xfrm>
          </p:grpSpPr>
          <p:sp>
            <p:nvSpPr>
              <p:cNvPr id="76" name="Freeform 171">
                <a:extLst>
                  <a:ext uri="{FF2B5EF4-FFF2-40B4-BE49-F238E27FC236}">
                    <a16:creationId xmlns:a16="http://schemas.microsoft.com/office/drawing/2014/main" id="{E21141F0-48FE-AF97-CE52-85627A10A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CORE SYSTEMS (ERP, CRM)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77" name="Freeform 171">
                <a:extLst>
                  <a:ext uri="{FF2B5EF4-FFF2-40B4-BE49-F238E27FC236}">
                    <a16:creationId xmlns:a16="http://schemas.microsoft.com/office/drawing/2014/main" id="{89A7761D-4016-CBF8-1BC0-3A5CB51CD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22A23E9-9E95-02C4-3347-D3D82EB4A9E0}"/>
                  </a:ext>
                </a:extLst>
              </p:cNvPr>
              <p:cNvSpPr txBox="1"/>
              <p:nvPr/>
            </p:nvSpPr>
            <p:spPr>
              <a:xfrm>
                <a:off x="2933755" y="2729698"/>
                <a:ext cx="2338932" cy="946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Automated data entry 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Transaction Creation, posting 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Updates to master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4DFDB35-19F0-2239-3B90-CF5489388DEC}"/>
                </a:ext>
              </a:extLst>
            </p:cNvPr>
            <p:cNvGrpSpPr/>
            <p:nvPr/>
          </p:nvGrpSpPr>
          <p:grpSpPr>
            <a:xfrm>
              <a:off x="7647531" y="3865919"/>
              <a:ext cx="2954726" cy="933483"/>
              <a:chOff x="2933755" y="2295848"/>
              <a:chExt cx="2389027" cy="1530898"/>
            </a:xfrm>
          </p:grpSpPr>
          <p:sp>
            <p:nvSpPr>
              <p:cNvPr id="80" name="Freeform 171">
                <a:extLst>
                  <a:ext uri="{FF2B5EF4-FFF2-40B4-BE49-F238E27FC236}">
                    <a16:creationId xmlns:a16="http://schemas.microsoft.com/office/drawing/2014/main" id="{FDCBCEE9-2EFB-D3F3-5D98-D1C9BEBBB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50" y="2300006"/>
                <a:ext cx="2338932" cy="33109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050" b="1" dirty="0">
                    <a:solidFill>
                      <a:srgbClr val="2F5597"/>
                    </a:solidFill>
                    <a:latin typeface="Univers" panose="020B0503020202020204" pitchFamily="34" charset="0"/>
                    <a:ea typeface="Lato" charset="0"/>
                    <a:cs typeface="Lato" charset="0"/>
                  </a:rPr>
                  <a:t>CONTROL &amp; APPROVAL LAYER </a:t>
                </a:r>
                <a:endParaRPr lang="en-US" sz="1000" b="1" dirty="0">
                  <a:solidFill>
                    <a:srgbClr val="2F5597"/>
                  </a:solidFill>
                  <a:latin typeface="Univers" panose="020B0503020202020204" pitchFamily="34" charset="0"/>
                </a:endParaRPr>
              </a:p>
            </p:txBody>
          </p:sp>
          <p:sp>
            <p:nvSpPr>
              <p:cNvPr id="81" name="Freeform 171">
                <a:extLst>
                  <a:ext uri="{FF2B5EF4-FFF2-40B4-BE49-F238E27FC236}">
                    <a16:creationId xmlns:a16="http://schemas.microsoft.com/office/drawing/2014/main" id="{6DD45770-31BF-F983-7900-066BB0E19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840" y="2295848"/>
                <a:ext cx="2338933" cy="1530898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noFill/>
              <a:ln w="19050">
                <a:solidFill>
                  <a:srgbClr val="2F5597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900" dirty="0">
                  <a:solidFill>
                    <a:srgbClr val="123B66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FBB0474-89E1-7028-7FE5-405DBA7A6197}"/>
                  </a:ext>
                </a:extLst>
              </p:cNvPr>
              <p:cNvSpPr txBox="1"/>
              <p:nvPr/>
            </p:nvSpPr>
            <p:spPr>
              <a:xfrm>
                <a:off x="2933755" y="2729699"/>
                <a:ext cx="2338932" cy="1073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Output validation &amp; Threshold checks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Maker-checker approvals</a:t>
                </a:r>
              </a:p>
              <a:p>
                <a:pPr marL="182563" indent="-142875">
                  <a:buFont typeface="Wingdings" panose="05000000000000000000" pitchFamily="2" charset="2"/>
                  <a:buChar char="§"/>
                </a:pPr>
                <a:r>
                  <a:rPr lang="en-US" sz="1050" spc="20" dirty="0">
                    <a:solidFill>
                      <a:srgbClr val="1F3B7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Audit logs &amp; versioning </a:t>
                </a:r>
              </a:p>
            </p:txBody>
          </p:sp>
        </p:grp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228C446-0E9F-E4A0-7A68-39CF88E476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7060" y="1336886"/>
              <a:ext cx="1218293" cy="0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8EE3504-6904-3604-29BE-950CAE8BAD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2655" y="1311809"/>
              <a:ext cx="1218293" cy="0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491C9DA-6554-FF65-27BB-CBA9735086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0966" y="2107933"/>
              <a:ext cx="4475" cy="241801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544BEA8-56FD-0534-84D2-3BF2C66E30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2246" y="2134654"/>
              <a:ext cx="4475" cy="241801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3DC2878-A9F0-BB12-88E2-0218EE0371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1340" y="2134654"/>
              <a:ext cx="3024000" cy="0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E5C697B2-9933-E857-6A21-9D0F297D44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81774" y="1854921"/>
              <a:ext cx="4475" cy="241801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8AB3825-1DD0-3B6E-14D4-B5CD816EE6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1340" y="3270830"/>
              <a:ext cx="4475" cy="241801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F12C3AE-8536-1BA1-4703-0E8CC02D21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92620" y="3297551"/>
              <a:ext cx="4475" cy="241801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B48BE7A-6C56-17FE-3136-2E8B81A361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1340" y="3545219"/>
              <a:ext cx="3024000" cy="0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15B770F-4A0E-461D-0DC4-E99D52194E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4060" y="3567717"/>
              <a:ext cx="4475" cy="241801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93294094-27EE-A084-E0CF-0A9B87AAC0DC}"/>
                </a:ext>
              </a:extLst>
            </p:cNvPr>
            <p:cNvCxnSpPr>
              <a:cxnSpLocks/>
            </p:cNvCxnSpPr>
            <p:nvPr/>
          </p:nvCxnSpPr>
          <p:spPr>
            <a:xfrm>
              <a:off x="6343447" y="4342285"/>
              <a:ext cx="1224000" cy="0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71BA512-A1D8-87A1-B67B-AD37702ED2C0}"/>
                </a:ext>
              </a:extLst>
            </p:cNvPr>
            <p:cNvCxnSpPr>
              <a:cxnSpLocks/>
            </p:cNvCxnSpPr>
            <p:nvPr/>
          </p:nvCxnSpPr>
          <p:spPr>
            <a:xfrm>
              <a:off x="2807368" y="4386201"/>
              <a:ext cx="1044000" cy="0"/>
            </a:xfrm>
            <a:prstGeom prst="line">
              <a:avLst/>
            </a:prstGeom>
            <a:ln w="12700">
              <a:solidFill>
                <a:srgbClr val="2F5597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93F2AA8B-A3CA-3B4B-9D9B-CA0C2AD32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227" y="25193"/>
              <a:ext cx="1267002" cy="590632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F0C631-EBED-09EA-E63C-8EEBD15B0F63}"/>
                </a:ext>
              </a:extLst>
            </p:cNvPr>
            <p:cNvGrpSpPr>
              <a:grpSpLocks/>
            </p:cNvGrpSpPr>
            <p:nvPr/>
          </p:nvGrpSpPr>
          <p:grpSpPr>
            <a:xfrm>
              <a:off x="3742194" y="127806"/>
              <a:ext cx="4936963" cy="369332"/>
              <a:chOff x="13570047" y="7442601"/>
              <a:chExt cx="1812362" cy="1380504"/>
            </a:xfrm>
          </p:grpSpPr>
          <p:sp>
            <p:nvSpPr>
              <p:cNvPr id="14" name="Freeform 171">
                <a:extLst>
                  <a:ext uri="{FF2B5EF4-FFF2-40B4-BE49-F238E27FC236}">
                    <a16:creationId xmlns:a16="http://schemas.microsoft.com/office/drawing/2014/main" id="{413140F6-14FC-9561-52B9-3257DF9AA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70047" y="7458681"/>
                <a:ext cx="1808263" cy="1299415"/>
              </a:xfrm>
              <a:custGeom>
                <a:avLst/>
                <a:gdLst>
                  <a:gd name="T0" fmla="*/ 6579 w 6690"/>
                  <a:gd name="T1" fmla="*/ 2932 h 2933"/>
                  <a:gd name="T2" fmla="*/ 110 w 6690"/>
                  <a:gd name="T3" fmla="*/ 2932 h 2933"/>
                  <a:gd name="T4" fmla="*/ 110 w 6690"/>
                  <a:gd name="T5" fmla="*/ 2932 h 2933"/>
                  <a:gd name="T6" fmla="*/ 0 w 6690"/>
                  <a:gd name="T7" fmla="*/ 2823 h 2933"/>
                  <a:gd name="T8" fmla="*/ 0 w 6690"/>
                  <a:gd name="T9" fmla="*/ 110 h 2933"/>
                  <a:gd name="T10" fmla="*/ 0 w 6690"/>
                  <a:gd name="T11" fmla="*/ 110 h 2933"/>
                  <a:gd name="T12" fmla="*/ 110 w 6690"/>
                  <a:gd name="T13" fmla="*/ 0 h 2933"/>
                  <a:gd name="T14" fmla="*/ 6579 w 6690"/>
                  <a:gd name="T15" fmla="*/ 0 h 2933"/>
                  <a:gd name="T16" fmla="*/ 6579 w 6690"/>
                  <a:gd name="T17" fmla="*/ 0 h 2933"/>
                  <a:gd name="T18" fmla="*/ 6689 w 6690"/>
                  <a:gd name="T19" fmla="*/ 110 h 2933"/>
                  <a:gd name="T20" fmla="*/ 6689 w 6690"/>
                  <a:gd name="T21" fmla="*/ 2823 h 2933"/>
                  <a:gd name="T22" fmla="*/ 6689 w 6690"/>
                  <a:gd name="T23" fmla="*/ 2823 h 2933"/>
                  <a:gd name="T24" fmla="*/ 6579 w 6690"/>
                  <a:gd name="T25" fmla="*/ 2932 h 2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90" h="2933">
                    <a:moveTo>
                      <a:pt x="6579" y="2932"/>
                    </a:moveTo>
                    <a:lnTo>
                      <a:pt x="110" y="2932"/>
                    </a:lnTo>
                    <a:lnTo>
                      <a:pt x="110" y="2932"/>
                    </a:lnTo>
                    <a:cubicBezTo>
                      <a:pt x="50" y="2932"/>
                      <a:pt x="0" y="2883"/>
                      <a:pt x="0" y="2823"/>
                    </a:cubicBezTo>
                    <a:lnTo>
                      <a:pt x="0" y="110"/>
                    </a:lnTo>
                    <a:lnTo>
                      <a:pt x="0" y="110"/>
                    </a:lnTo>
                    <a:cubicBezTo>
                      <a:pt x="0" y="50"/>
                      <a:pt x="50" y="0"/>
                      <a:pt x="110" y="0"/>
                    </a:cubicBezTo>
                    <a:lnTo>
                      <a:pt x="6579" y="0"/>
                    </a:lnTo>
                    <a:lnTo>
                      <a:pt x="6579" y="0"/>
                    </a:lnTo>
                    <a:cubicBezTo>
                      <a:pt x="6640" y="0"/>
                      <a:pt x="6689" y="50"/>
                      <a:pt x="6689" y="110"/>
                    </a:cubicBezTo>
                    <a:lnTo>
                      <a:pt x="6689" y="2823"/>
                    </a:lnTo>
                    <a:lnTo>
                      <a:pt x="6689" y="2823"/>
                    </a:lnTo>
                    <a:cubicBezTo>
                      <a:pt x="6689" y="2883"/>
                      <a:pt x="6640" y="2932"/>
                      <a:pt x="6579" y="2932"/>
                    </a:cubicBezTo>
                  </a:path>
                </a:pathLst>
              </a:custGeom>
              <a:solidFill>
                <a:srgbClr val="2F559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747BB4B-0096-07F0-D312-3EBEBBFC83C2}"/>
                  </a:ext>
                </a:extLst>
              </p:cNvPr>
              <p:cNvSpPr/>
              <p:nvPr/>
            </p:nvSpPr>
            <p:spPr>
              <a:xfrm>
                <a:off x="13574149" y="7442601"/>
                <a:ext cx="1808260" cy="13805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ptos" panose="020B0004020202020204" pitchFamily="34" charset="0"/>
                    <a:ea typeface="Calibri" panose="020F0502020204030204" pitchFamily="34" charset="0"/>
                  </a:rPr>
                  <a:t>Data Flow &amp; Processing Architecture</a:t>
                </a:r>
                <a:endParaRPr lang="en-US" b="1" spc="300" dirty="0">
                  <a:solidFill>
                    <a:schemeClr val="bg1"/>
                  </a:solidFill>
                  <a:latin typeface="Aptos" panose="020B0004020202020204" pitchFamily="34" charset="0"/>
                  <a:ea typeface="Montserrat" charset="0"/>
                  <a:cs typeface="Montserrat" charset="0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D5F1500-5600-985D-FCD1-8199FAB765D3}"/>
              </a:ext>
            </a:extLst>
          </p:cNvPr>
          <p:cNvSpPr txBox="1"/>
          <p:nvPr/>
        </p:nvSpPr>
        <p:spPr>
          <a:xfrm>
            <a:off x="2398385" y="6472721"/>
            <a:ext cx="7356281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sz="1200" dirty="0">
                <a:solidFill>
                  <a:srgbClr val="2F5597"/>
                </a:solidFill>
              </a:rPr>
              <a:t>RPA bot operates within Business Central directly (UI-level automation), independent of Microsoft Power Automate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42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Macintosh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Roboto</vt:lpstr>
      <vt:lpstr>Univers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Vaibhav Madan</dc:creator>
  <cp:lastModifiedBy>Vaibhav Madan</cp:lastModifiedBy>
  <cp:revision>1</cp:revision>
  <dcterms:created xsi:type="dcterms:W3CDTF">2026-06-24T07:27:19Z</dcterms:created>
  <dcterms:modified xsi:type="dcterms:W3CDTF">2026-06-24T07:28:10Z</dcterms:modified>
</cp:coreProperties>
</file>